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4" r:id="rId3"/>
    <p:sldId id="257" r:id="rId4"/>
    <p:sldId id="266" r:id="rId5"/>
    <p:sldId id="260" r:id="rId6"/>
    <p:sldId id="261" r:id="rId7"/>
    <p:sldId id="277" r:id="rId8"/>
    <p:sldId id="259" r:id="rId9"/>
    <p:sldId id="271" r:id="rId10"/>
    <p:sldId id="274" r:id="rId11"/>
    <p:sldId id="272" r:id="rId12"/>
    <p:sldId id="262" r:id="rId13"/>
    <p:sldId id="275" r:id="rId14"/>
    <p:sldId id="276" r:id="rId15"/>
    <p:sldId id="278" r:id="rId16"/>
    <p:sldId id="263" r:id="rId17"/>
    <p:sldId id="281" r:id="rId18"/>
    <p:sldId id="279" r:id="rId19"/>
    <p:sldId id="280" r:id="rId20"/>
    <p:sldId id="282" r:id="rId21"/>
    <p:sldId id="283" r:id="rId22"/>
    <p:sldId id="284" r:id="rId23"/>
    <p:sldId id="285" r:id="rId24"/>
    <p:sldId id="286" r:id="rId25"/>
    <p:sldId id="287" r:id="rId26"/>
    <p:sldId id="291" r:id="rId27"/>
    <p:sldId id="292" r:id="rId28"/>
    <p:sldId id="288" r:id="rId29"/>
    <p:sldId id="289" r:id="rId30"/>
    <p:sldId id="290" r:id="rId31"/>
    <p:sldId id="293" r:id="rId32"/>
    <p:sldId id="26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7"/>
    <p:restoredTop sz="86370"/>
  </p:normalViewPr>
  <p:slideViewPr>
    <p:cSldViewPr snapToGrid="0" snapToObjects="1">
      <p:cViewPr>
        <p:scale>
          <a:sx n="102" d="100"/>
          <a:sy n="102" d="100"/>
        </p:scale>
        <p:origin x="672" y="64"/>
      </p:cViewPr>
      <p:guideLst/>
    </p:cSldViewPr>
  </p:slideViewPr>
  <p:outlineViewPr>
    <p:cViewPr>
      <p:scale>
        <a:sx n="33" d="100"/>
        <a:sy n="33" d="100"/>
      </p:scale>
      <p:origin x="0" y="-34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72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97226-0DE5-0848-887F-FF8B0549E28C}" type="datetimeFigureOut">
              <a:rPr lang="en-GB" smtClean="0"/>
              <a:t>08/10/2017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D90E5-FD14-B54F-8339-3335BC9F44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49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How does K means</a:t>
            </a:r>
            <a:r>
              <a:rPr lang="en-GB" baseline="0" dirty="0" smtClean="0"/>
              <a:t> work?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D90E5-FD14-B54F-8339-3335BC9F440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326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--What if it doesn’t follow Gaussian distribution (Can we run</a:t>
            </a:r>
            <a:r>
              <a:rPr lang="en-GB" baseline="0" dirty="0" smtClean="0"/>
              <a:t> experiments?)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D90E5-FD14-B54F-8339-3335BC9F440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633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D90E5-FD14-B54F-8339-3335BC9F440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077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08/10/2017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229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08/10/2017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654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08/10/2017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071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08/10/2017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76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08/10/2017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4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08/10/2017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08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08/10/2017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70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08/10/2017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86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08/10/2017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939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08/10/2017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54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08/10/2017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1063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514D1-EAE3-6740-AA77-D316326451FF}" type="datetimeFigureOut">
              <a:rPr lang="en-GB" smtClean="0"/>
              <a:t>08/10/2017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280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bigml.com/2015/02/24/divining-the-k-in-k-means-clusterin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Learning the k in k means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Presenter: Johnny Lee, Frank Zhao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101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900" y="2041261"/>
            <a:ext cx="76962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88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Benefits of G means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Only </a:t>
            </a:r>
            <a:r>
              <a:rPr lang="en-GB" dirty="0" smtClean="0"/>
              <a:t>requires </a:t>
            </a:r>
            <a:r>
              <a:rPr lang="en-GB" dirty="0"/>
              <a:t>one intuitive </a:t>
            </a:r>
            <a:r>
              <a:rPr lang="en-GB" dirty="0" smtClean="0"/>
              <a:t>parameter</a:t>
            </a:r>
          </a:p>
          <a:p>
            <a:pPr lvl="1"/>
            <a:r>
              <a:rPr lang="en-GB" dirty="0" smtClean="0"/>
              <a:t> alpha rate, which is the confidence level of the statistical test</a:t>
            </a:r>
          </a:p>
          <a:p>
            <a:r>
              <a:rPr lang="en-GB" dirty="0" smtClean="0"/>
              <a:t>Efficiency: </a:t>
            </a:r>
          </a:p>
          <a:p>
            <a:pPr lvl="1"/>
            <a:r>
              <a:rPr lang="en-GB" dirty="0" smtClean="0"/>
              <a:t>Low computation cost, does not compute full covariance matrix</a:t>
            </a:r>
          </a:p>
        </p:txBody>
      </p:sp>
    </p:spTree>
    <p:extLst>
      <p:ext uri="{BB962C8B-B14F-4D97-AF65-F5344CB8AC3E}">
        <p14:creationId xmlns:p14="http://schemas.microsoft.com/office/powerpoint/2010/main" val="187680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Experimentations :</a:t>
            </a:r>
            <a:r>
              <a:rPr lang="en-GB" dirty="0"/>
              <a:t>X-means vs G-means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Round 1 : Clustering spherical data</a:t>
            </a:r>
          </a:p>
          <a:p>
            <a:pPr lvl="1"/>
            <a:r>
              <a:rPr lang="en-GB" sz="3200" dirty="0" smtClean="0"/>
              <a:t>Both X-means and G-means perform equally well</a:t>
            </a:r>
          </a:p>
          <a:p>
            <a:pPr lvl="1"/>
            <a:r>
              <a:rPr lang="en-GB" sz="3200" dirty="0" smtClean="0"/>
              <a:t>But real world data is often not spherical (!) </a:t>
            </a:r>
          </a:p>
        </p:txBody>
      </p:sp>
    </p:spTree>
    <p:extLst>
      <p:ext uri="{BB962C8B-B14F-4D97-AF65-F5344CB8AC3E}">
        <p14:creationId xmlns:p14="http://schemas.microsoft.com/office/powerpoint/2010/main" val="1723594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A98BC887-4916-4227-9F48-3B078D238FA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574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9">
            <a:extLst>
              <a:ext uri="{FF2B5EF4-FFF2-40B4-BE49-F238E27FC236}">
                <a16:creationId xmlns:a16="http://schemas.microsoft.com/office/drawing/2014/main" xmlns="" id="{1AD6DCFA-0E71-4650-A5E4-3C20E73EB6C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84632" y="484632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2823"/>
          <a:stretch/>
        </p:blipFill>
        <p:spPr>
          <a:xfrm>
            <a:off x="804672" y="803049"/>
            <a:ext cx="3026664" cy="2470743"/>
          </a:xfrm>
          <a:prstGeom prst="rect">
            <a:avLst/>
          </a:prstGeom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7" b="5"/>
          <a:stretch/>
        </p:blipFill>
        <p:spPr>
          <a:xfrm>
            <a:off x="804672" y="3461344"/>
            <a:ext cx="3026663" cy="2438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4400" y="3572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16878" y="629266"/>
            <a:ext cx="642284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Round 2: </a:t>
            </a:r>
            <a:r>
              <a:rPr lang="en-US" sz="4000" dirty="0" smtClean="0"/>
              <a:t>Non-spherical dataset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116880" y="2438400"/>
            <a:ext cx="6422848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G </a:t>
            </a:r>
            <a:r>
              <a:rPr lang="en-US" dirty="0"/>
              <a:t>means performs better in non-spherical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X-means tend to </a:t>
            </a:r>
            <a:r>
              <a:rPr lang="en-US" dirty="0" smtClean="0"/>
              <a:t>over fit </a:t>
            </a:r>
            <a:r>
              <a:rPr lang="en-US" dirty="0"/>
              <a:t>the </a:t>
            </a:r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00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Round 3: dealing with high dimensions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Efficiency / scalability:</a:t>
            </a:r>
          </a:p>
          <a:p>
            <a:pPr lvl="1"/>
            <a:r>
              <a:rPr lang="en-GB" dirty="0" smtClean="0"/>
              <a:t>X means is faster than G-means in low dimensions, but has poor scalability</a:t>
            </a:r>
          </a:p>
          <a:p>
            <a:pPr lvl="1"/>
            <a:r>
              <a:rPr lang="en-GB" dirty="0" smtClean="0"/>
              <a:t>When d &gt; 8, X means becomes very slow</a:t>
            </a:r>
          </a:p>
          <a:p>
            <a:pPr lvl="1"/>
            <a:r>
              <a:rPr lang="en-GB" dirty="0" smtClean="0"/>
              <a:t>G means speed does not increase significantly with dimensions</a:t>
            </a:r>
          </a:p>
          <a:p>
            <a:r>
              <a:rPr lang="en-GB" dirty="0" smtClean="0"/>
              <a:t>Accuracy</a:t>
            </a:r>
          </a:p>
          <a:p>
            <a:pPr lvl="1"/>
            <a:r>
              <a:rPr lang="en-GB" dirty="0" smtClean="0"/>
              <a:t>Tested on NIST, and handwriting dataset</a:t>
            </a:r>
          </a:p>
          <a:p>
            <a:pPr lvl="2"/>
            <a:r>
              <a:rPr lang="en-GB" dirty="0" smtClean="0"/>
              <a:t>G means found 31 clusters in 30 seconds</a:t>
            </a:r>
          </a:p>
          <a:p>
            <a:pPr lvl="2"/>
            <a:r>
              <a:rPr lang="en-GB" dirty="0" smtClean="0"/>
              <a:t>X means found 715 clusters in 4149 seconds, 369 contained only 1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909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70890"/>
            <a:ext cx="10905066" cy="53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65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G-Means is good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2154477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 = 500</a:t>
            </a:r>
          </a:p>
          <a:p>
            <a:r>
              <a:rPr lang="en-US" dirty="0" smtClean="0"/>
              <a:t>features = 2</a:t>
            </a:r>
          </a:p>
        </p:txBody>
      </p:sp>
    </p:spTree>
    <p:extLst>
      <p:ext uri="{BB962C8B-B14F-4D97-AF65-F5344CB8AC3E}">
        <p14:creationId xmlns:p14="http://schemas.microsoft.com/office/powerpoint/2010/main" val="1786127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G-means is good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27135" y="2317315"/>
            <a:ext cx="2005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 = 1000</a:t>
            </a:r>
          </a:p>
          <a:p>
            <a:r>
              <a:rPr lang="en-US" dirty="0" smtClean="0"/>
              <a:t>features = 2</a:t>
            </a:r>
          </a:p>
          <a:p>
            <a:r>
              <a:rPr lang="en-US" dirty="0" smtClean="0"/>
              <a:t>random state = 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598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G-means is good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2179529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 = 2300</a:t>
            </a:r>
          </a:p>
          <a:p>
            <a:r>
              <a:rPr lang="en-US" dirty="0" smtClean="0"/>
              <a:t>features = 2</a:t>
            </a:r>
          </a:p>
        </p:txBody>
      </p:sp>
    </p:spTree>
    <p:extLst>
      <p:ext uri="{BB962C8B-B14F-4D97-AF65-F5344CB8AC3E}">
        <p14:creationId xmlns:p14="http://schemas.microsoft.com/office/powerpoint/2010/main" val="1653349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G-means is not stable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10" name="TextBox 9"/>
          <p:cNvSpPr txBox="1"/>
          <p:nvPr/>
        </p:nvSpPr>
        <p:spPr>
          <a:xfrm>
            <a:off x="838200" y="2217107"/>
            <a:ext cx="2005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 = 500</a:t>
            </a:r>
          </a:p>
          <a:p>
            <a:r>
              <a:rPr lang="en-US" dirty="0" smtClean="0"/>
              <a:t>features = 2 </a:t>
            </a:r>
          </a:p>
          <a:p>
            <a:r>
              <a:rPr lang="en-US" dirty="0" smtClean="0"/>
              <a:t>random state = 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647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Quick refresher on k means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popular approach to clustering</a:t>
            </a:r>
          </a:p>
          <a:p>
            <a:r>
              <a:rPr lang="en-GB" dirty="0" smtClean="0"/>
              <a:t>Divides</a:t>
            </a:r>
            <a:r>
              <a:rPr lang="en-GB" i="1" dirty="0" smtClean="0"/>
              <a:t> n </a:t>
            </a:r>
            <a:r>
              <a:rPr lang="en-GB" dirty="0" smtClean="0"/>
              <a:t>data samples into </a:t>
            </a:r>
            <a:r>
              <a:rPr lang="en-GB" i="1" dirty="0" smtClean="0"/>
              <a:t>k</a:t>
            </a:r>
            <a:r>
              <a:rPr lang="en-GB" dirty="0" smtClean="0"/>
              <a:t> number of partitions iteratively according to some measurement threshold.</a:t>
            </a:r>
          </a:p>
          <a:p>
            <a:r>
              <a:rPr lang="en-GB" dirty="0" smtClean="0"/>
              <a:t>We need to specify a </a:t>
            </a:r>
            <a:r>
              <a:rPr lang="en-GB" i="1" dirty="0" smtClean="0"/>
              <a:t>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203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K-means, G-means and X-means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7" name="TextBox 6"/>
          <p:cNvSpPr txBox="1"/>
          <p:nvPr/>
        </p:nvSpPr>
        <p:spPr>
          <a:xfrm>
            <a:off x="1014608" y="2217107"/>
            <a:ext cx="1771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 = 1000</a:t>
            </a:r>
          </a:p>
          <a:p>
            <a:r>
              <a:rPr lang="en-US" dirty="0" smtClean="0"/>
              <a:t>features = 2 </a:t>
            </a:r>
          </a:p>
          <a:p>
            <a:r>
              <a:rPr lang="en-US" dirty="0" smtClean="0"/>
              <a:t>random state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009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K-means, G-means and X-means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2141951"/>
            <a:ext cx="2005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 = 1000</a:t>
            </a:r>
          </a:p>
          <a:p>
            <a:r>
              <a:rPr lang="en-US" dirty="0" smtClean="0"/>
              <a:t>features = 2</a:t>
            </a:r>
          </a:p>
          <a:p>
            <a:r>
              <a:rPr lang="en-US" dirty="0" smtClean="0"/>
              <a:t>random state = 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765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K-means, G-means and X-means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2204581"/>
            <a:ext cx="2005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 = 2300</a:t>
            </a:r>
          </a:p>
          <a:p>
            <a:r>
              <a:rPr lang="en-US" dirty="0" smtClean="0"/>
              <a:t>features = 2 </a:t>
            </a:r>
          </a:p>
          <a:p>
            <a:r>
              <a:rPr lang="en-US" dirty="0" smtClean="0"/>
              <a:t>random state = 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328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summary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2192054"/>
            <a:ext cx="1771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 = 1000</a:t>
            </a:r>
          </a:p>
          <a:p>
            <a:r>
              <a:rPr lang="en-US" dirty="0" smtClean="0"/>
              <a:t>features = 2</a:t>
            </a:r>
          </a:p>
          <a:p>
            <a:r>
              <a:rPr lang="en-US" dirty="0" smtClean="0"/>
              <a:t>random state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973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summary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2179529"/>
            <a:ext cx="1771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 = 1000</a:t>
            </a:r>
          </a:p>
          <a:p>
            <a:r>
              <a:rPr lang="en-US" dirty="0" smtClean="0"/>
              <a:t>features = 4</a:t>
            </a:r>
          </a:p>
          <a:p>
            <a:r>
              <a:rPr lang="en-US" dirty="0" smtClean="0"/>
              <a:t>random state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335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summary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2254685"/>
            <a:ext cx="1771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 = 1000</a:t>
            </a:r>
          </a:p>
          <a:p>
            <a:r>
              <a:rPr lang="en-US" dirty="0" smtClean="0"/>
              <a:t>features = 8</a:t>
            </a:r>
          </a:p>
          <a:p>
            <a:r>
              <a:rPr lang="en-US" dirty="0" smtClean="0"/>
              <a:t>random state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91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summary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2192055"/>
            <a:ext cx="1771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 = 1000</a:t>
            </a:r>
          </a:p>
          <a:p>
            <a:r>
              <a:rPr lang="en-US" dirty="0" smtClean="0"/>
              <a:t>features = 12 </a:t>
            </a:r>
          </a:p>
          <a:p>
            <a:r>
              <a:rPr lang="en-US" dirty="0" smtClean="0"/>
              <a:t>random state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57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summary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2192055"/>
            <a:ext cx="1771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 = 1000</a:t>
            </a:r>
          </a:p>
          <a:p>
            <a:r>
              <a:rPr lang="en-US" dirty="0" smtClean="0"/>
              <a:t>features = 16 </a:t>
            </a:r>
          </a:p>
          <a:p>
            <a:r>
              <a:rPr lang="en-US" dirty="0" smtClean="0"/>
              <a:t>random state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45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summary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2179529"/>
            <a:ext cx="1771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 = 1000</a:t>
            </a:r>
          </a:p>
          <a:p>
            <a:r>
              <a:rPr lang="en-US" dirty="0" smtClean="0"/>
              <a:t>features = 20 </a:t>
            </a:r>
          </a:p>
          <a:p>
            <a:r>
              <a:rPr lang="en-US" dirty="0" smtClean="0"/>
              <a:t>random state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27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 of G-means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671986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Problem: how to determine k?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hard problem </a:t>
            </a:r>
          </a:p>
          <a:p>
            <a:r>
              <a:rPr lang="en-GB" dirty="0" smtClean="0"/>
              <a:t>Often no obvious answer</a:t>
            </a:r>
          </a:p>
          <a:p>
            <a:pPr lvl="1"/>
            <a:r>
              <a:rPr lang="en-GB" dirty="0" smtClean="0"/>
              <a:t>Even harder when many dimensions are involved </a:t>
            </a:r>
          </a:p>
          <a:p>
            <a:pPr lvl="1"/>
            <a:r>
              <a:rPr lang="en-GB" dirty="0" smtClean="0"/>
              <a:t>Generally an ad hoc decision based on prior knowledge / assumptions about the data</a:t>
            </a:r>
          </a:p>
          <a:p>
            <a:pPr lvl="1"/>
            <a:r>
              <a:rPr lang="en-GB" dirty="0" smtClean="0"/>
              <a:t>Relies on heuristics and ”human intuition”  </a:t>
            </a:r>
          </a:p>
          <a:p>
            <a:r>
              <a:rPr lang="en-GB" dirty="0" smtClean="0"/>
              <a:t>Can we automatically estimate the k value?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742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 of G-means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801982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G-means can automatically choose the right k value</a:t>
            </a:r>
          </a:p>
          <a:p>
            <a:r>
              <a:rPr lang="en-US" dirty="0" smtClean="0"/>
              <a:t>G-means are not as good as expected</a:t>
            </a:r>
          </a:p>
          <a:p>
            <a:pPr lvl="1"/>
            <a:r>
              <a:rPr lang="en-US" dirty="0" smtClean="0"/>
              <a:t>G-means is not as accurate as X-means</a:t>
            </a:r>
          </a:p>
          <a:p>
            <a:pPr lvl="1"/>
            <a:r>
              <a:rPr lang="en-US" dirty="0" smtClean="0"/>
              <a:t>G-means is not stable</a:t>
            </a:r>
          </a:p>
          <a:p>
            <a:pPr lvl="1"/>
            <a:r>
              <a:rPr lang="en-US" dirty="0" smtClean="0"/>
              <a:t>G-means is limited by k-means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27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https://blog.bigml.com/2015/02/24/divining-the-k-in-k-means-clustering</a:t>
            </a:r>
            <a:r>
              <a:rPr lang="en-GB" dirty="0" smtClean="0">
                <a:hlinkClick r:id="rId2"/>
              </a:rPr>
              <a:t>/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6937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Previous approach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X means</a:t>
            </a:r>
          </a:p>
          <a:p>
            <a:pPr lvl="1"/>
            <a:r>
              <a:rPr lang="en-GB" dirty="0"/>
              <a:t>Searches many k values, the rank the score using Bayesian Information </a:t>
            </a:r>
            <a:r>
              <a:rPr lang="en-GB" dirty="0" smtClean="0"/>
              <a:t>Criterion (BIC)</a:t>
            </a:r>
          </a:p>
          <a:p>
            <a:r>
              <a:rPr lang="en-GB" dirty="0" smtClean="0"/>
              <a:t>Minimum description length method</a:t>
            </a:r>
          </a:p>
          <a:p>
            <a:pPr lvl="1"/>
            <a:r>
              <a:rPr lang="en-GB" dirty="0"/>
              <a:t>Deductive: uses large values for k and reduce k if the choice reduces description length</a:t>
            </a:r>
            <a:endParaRPr lang="en-GB" dirty="0" smtClean="0"/>
          </a:p>
          <a:p>
            <a:r>
              <a:rPr lang="en-GB" dirty="0" smtClean="0"/>
              <a:t>Other </a:t>
            </a:r>
            <a:r>
              <a:rPr lang="en-GB" dirty="0" err="1" smtClean="0"/>
              <a:t>hierachical</a:t>
            </a:r>
            <a:r>
              <a:rPr lang="en-GB" dirty="0" smtClean="0"/>
              <a:t>, </a:t>
            </a:r>
            <a:r>
              <a:rPr lang="en-GB" dirty="0" err="1" smtClean="0"/>
              <a:t>dendrogram</a:t>
            </a:r>
            <a:r>
              <a:rPr lang="en-GB" dirty="0" smtClean="0"/>
              <a:t> based methods</a:t>
            </a:r>
          </a:p>
          <a:p>
            <a:pPr lvl="1"/>
            <a:r>
              <a:rPr lang="en-GB" dirty="0"/>
              <a:t>Requires domain-specific knowledge and human intuition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6876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G means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This paper’s contribution</a:t>
            </a:r>
          </a:p>
          <a:p>
            <a:r>
              <a:rPr lang="en-GB" dirty="0" smtClean="0"/>
              <a:t>A method to automatically estimate the k value.</a:t>
            </a:r>
          </a:p>
          <a:p>
            <a:r>
              <a:rPr lang="en-GB" dirty="0" smtClean="0"/>
              <a:t>Key idea: </a:t>
            </a:r>
          </a:p>
          <a:p>
            <a:pPr lvl="1"/>
            <a:r>
              <a:rPr lang="en-GB" dirty="0"/>
              <a:t>Hypothesis: a subset of data should follow a Gaussian </a:t>
            </a:r>
            <a:r>
              <a:rPr lang="en-GB" dirty="0" smtClean="0"/>
              <a:t>distribution</a:t>
            </a:r>
          </a:p>
          <a:p>
            <a:pPr lvl="1"/>
            <a:r>
              <a:rPr lang="en-GB" dirty="0"/>
              <a:t>Runs k-means with increasing k in </a:t>
            </a:r>
            <a:r>
              <a:rPr lang="en-GB" dirty="0" smtClean="0"/>
              <a:t>hierarchical </a:t>
            </a:r>
            <a:r>
              <a:rPr lang="en-GB" dirty="0"/>
              <a:t>fashion until </a:t>
            </a:r>
            <a:r>
              <a:rPr lang="en-GB" dirty="0" smtClean="0"/>
              <a:t>subset meets </a:t>
            </a:r>
            <a:r>
              <a:rPr lang="en-GB" dirty="0"/>
              <a:t>hypothesis	</a:t>
            </a:r>
          </a:p>
          <a:p>
            <a:pPr lvl="1"/>
            <a:r>
              <a:rPr lang="en-GB" dirty="0" smtClean="0"/>
              <a:t>At each step, run a statistical test to see if the subset is Gaussian</a:t>
            </a:r>
          </a:p>
        </p:txBody>
      </p:sp>
    </p:spTree>
    <p:extLst>
      <p:ext uri="{BB962C8B-B14F-4D97-AF65-F5344CB8AC3E}">
        <p14:creationId xmlns:p14="http://schemas.microsoft.com/office/powerpoint/2010/main" val="1103347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How does it work?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algorithm:</a:t>
            </a:r>
          </a:p>
          <a:p>
            <a:pPr lvl="1"/>
            <a:r>
              <a:rPr lang="en-GB" dirty="0"/>
              <a:t>start with a small number of k-means centres, and increase </a:t>
            </a:r>
            <a:r>
              <a:rPr lang="en-GB" dirty="0" smtClean="0"/>
              <a:t>them</a:t>
            </a:r>
          </a:p>
          <a:p>
            <a:pPr lvl="1"/>
            <a:r>
              <a:rPr lang="en-GB" dirty="0"/>
              <a:t>Each iteration split a centre into 2 if the data does not appear to fit a Gaussian </a:t>
            </a:r>
            <a:r>
              <a:rPr lang="en-GB" dirty="0" smtClean="0"/>
              <a:t>distribution</a:t>
            </a:r>
          </a:p>
          <a:p>
            <a:pPr lvl="1"/>
            <a:r>
              <a:rPr lang="en-GB" dirty="0"/>
              <a:t>Run k means on global dataset between each </a:t>
            </a:r>
            <a:r>
              <a:rPr lang="en-GB" dirty="0" smtClean="0"/>
              <a:t>iteration</a:t>
            </a:r>
            <a:endParaRPr lang="en-GB" dirty="0"/>
          </a:p>
          <a:p>
            <a:r>
              <a:rPr lang="en-GB" dirty="0" smtClean="0"/>
              <a:t>How do we know whether the data is Gaussian?</a:t>
            </a:r>
          </a:p>
          <a:p>
            <a:pPr lvl="1"/>
            <a:r>
              <a:rPr lang="en-GB" dirty="0" smtClean="0"/>
              <a:t>Use a statistical test to verify–in this case</a:t>
            </a:r>
            <a:r>
              <a:rPr lang="en-GB" dirty="0"/>
              <a:t>, </a:t>
            </a:r>
            <a:r>
              <a:rPr lang="en-GB" dirty="0" smtClean="0"/>
              <a:t>Anderson-Darling statistic</a:t>
            </a:r>
          </a:p>
        </p:txBody>
      </p:sp>
    </p:spTree>
    <p:extLst>
      <p:ext uri="{BB962C8B-B14F-4D97-AF65-F5344CB8AC3E}">
        <p14:creationId xmlns:p14="http://schemas.microsoft.com/office/powerpoint/2010/main" val="157242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395" y="1690688"/>
            <a:ext cx="5411562" cy="435133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A step by step example</a:t>
            </a:r>
            <a:endParaRPr lang="en-GB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762" y="1690688"/>
            <a:ext cx="54115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86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900" y="2013744"/>
            <a:ext cx="76962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10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0184" y="1825625"/>
            <a:ext cx="53916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6405</TotalTime>
  <Words>643</Words>
  <Application>Microsoft Macintosh PowerPoint</Application>
  <PresentationFormat>Widescreen</PresentationFormat>
  <Paragraphs>122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Calibri</vt:lpstr>
      <vt:lpstr>Calibri Light</vt:lpstr>
      <vt:lpstr>DengXian Light</vt:lpstr>
      <vt:lpstr>Arial</vt:lpstr>
      <vt:lpstr>Office Theme</vt:lpstr>
      <vt:lpstr>Learning the k in k means</vt:lpstr>
      <vt:lpstr>Quick refresher on k means</vt:lpstr>
      <vt:lpstr>Problem: how to determine k? </vt:lpstr>
      <vt:lpstr>Previous approach</vt:lpstr>
      <vt:lpstr>G means</vt:lpstr>
      <vt:lpstr>How does it work?</vt:lpstr>
      <vt:lpstr>A step by step example</vt:lpstr>
      <vt:lpstr>PowerPoint Presentation</vt:lpstr>
      <vt:lpstr>PowerPoint Presentation</vt:lpstr>
      <vt:lpstr>PowerPoint Presentation</vt:lpstr>
      <vt:lpstr>Benefits of G means</vt:lpstr>
      <vt:lpstr>Experimentations :X-means vs G-means </vt:lpstr>
      <vt:lpstr>Round 2: Non-spherical dataset</vt:lpstr>
      <vt:lpstr>Round 3: dealing with high dimensions</vt:lpstr>
      <vt:lpstr>PowerPoint Presentation</vt:lpstr>
      <vt:lpstr>G-Means is good</vt:lpstr>
      <vt:lpstr>G-means is good</vt:lpstr>
      <vt:lpstr>G-means is good</vt:lpstr>
      <vt:lpstr>G-means is not stable</vt:lpstr>
      <vt:lpstr>K-means, G-means and X-means </vt:lpstr>
      <vt:lpstr>K-means, G-means and X-means</vt:lpstr>
      <vt:lpstr>K-means, G-means and X-means</vt:lpstr>
      <vt:lpstr>statistical summary</vt:lpstr>
      <vt:lpstr>statistical summary</vt:lpstr>
      <vt:lpstr>statistical summary</vt:lpstr>
      <vt:lpstr>statistical summary</vt:lpstr>
      <vt:lpstr>statistical summary</vt:lpstr>
      <vt:lpstr>statistical summary </vt:lpstr>
      <vt:lpstr>limitation of G-means</vt:lpstr>
      <vt:lpstr>limitation of G-means</vt:lpstr>
      <vt:lpstr>Summary </vt:lpstr>
      <vt:lpstr>References 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Johnny-Flame Li</dc:creator>
  <cp:lastModifiedBy>Hyperion zw</cp:lastModifiedBy>
  <cp:revision>133</cp:revision>
  <dcterms:created xsi:type="dcterms:W3CDTF">2017-09-17T02:14:15Z</dcterms:created>
  <dcterms:modified xsi:type="dcterms:W3CDTF">2017-10-08T05:45:11Z</dcterms:modified>
</cp:coreProperties>
</file>